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rels" ContentType="application/vnd.openxmlformats-package.relationships+xml"/>
  <Default Extension="fntdata" ContentType="application/x-fontdata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0"/>
  </p:notesMasterIdLst>
  <p:sldIdLst>
    <p:sldId id="256" r:id="rId2"/>
    <p:sldId id="260" r:id="rId3"/>
    <p:sldId id="258" r:id="rId4"/>
    <p:sldId id="261" r:id="rId5"/>
    <p:sldId id="262" r:id="rId6"/>
    <p:sldId id="283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5" r:id="rId15"/>
    <p:sldId id="286" r:id="rId16"/>
    <p:sldId id="287" r:id="rId17"/>
    <p:sldId id="292" r:id="rId18"/>
    <p:sldId id="271" r:id="rId19"/>
    <p:sldId id="272" r:id="rId20"/>
    <p:sldId id="273" r:id="rId21"/>
    <p:sldId id="274" r:id="rId22"/>
    <p:sldId id="275" r:id="rId23"/>
    <p:sldId id="288" r:id="rId24"/>
    <p:sldId id="289" r:id="rId25"/>
    <p:sldId id="291" r:id="rId26"/>
    <p:sldId id="290" r:id="rId27"/>
    <p:sldId id="284" r:id="rId28"/>
    <p:sldId id="282" r:id="rId29"/>
  </p:sldIdLst>
  <p:sldSz cx="9144000" cy="5143500" type="screen16x9"/>
  <p:notesSz cx="6858000" cy="9144000"/>
  <p:embeddedFontLst>
    <p:embeddedFont>
      <p:font typeface="Lato" panose="020B0604020202020204" charset="0"/>
      <p:regular r:id="rId31"/>
      <p:bold r:id="rId32"/>
      <p:italic r:id="rId33"/>
      <p:boldItalic r:id="rId34"/>
    </p:embeddedFont>
    <p:embeddedFont>
      <p:font typeface="Raleway" panose="020B0604020202020204" charset="0"/>
      <p:regular r:id="rId35"/>
      <p:bold r:id="rId36"/>
      <p:italic r:id="rId37"/>
      <p:boldItalic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22" d="100"/>
          <a:sy n="122" d="100"/>
        </p:scale>
        <p:origin x="60" y="34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4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viewProps" Target="viewProps.xml"/><Relationship Id="rId45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.fntdata"/><Relationship Id="rId44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customXml" Target="../customXml/item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image" Target="../media/image2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cb9a0b074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cb9a0b074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497bda918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497bda918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497bda91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497bda91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9497bda918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9497bda918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9497bda918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9497bda918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cb9a0b074_1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cb9a0b074_1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94de594798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94de594798_0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94de594798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7" name="Google Shape;207;g94de594798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94de594798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94de594798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94de594798_0_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" name="Google Shape;227;g94de594798_0_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723630543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188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7" name="Google Shape;237;g723630543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1297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cb9a0b074_1_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cb9a0b074_1_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cb9a0b074_1_2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4" name="Google Shape;284;gcb9a0b074_1_2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723630543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723630543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cb9a0b074_1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cb9a0b074_1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d251bb473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d251bb473_0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81643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9497bda918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9497bda918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e965474a9_3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e965474a9_3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g9497bda918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" name="Google Shape;150;g9497bda918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1" name="Google Shape;11;p2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2" name="Google Shape;12;p2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371725" y="630225"/>
            <a:ext cx="6331500" cy="15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390267" y="3238450"/>
            <a:ext cx="6331500" cy="1241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Google Shape;17;p3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" name="Google Shape;18;p3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406425" y="1806825"/>
            <a:ext cx="8296800" cy="154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oogle Shape;22;p4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3" name="Google Shape;23;p4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4" name="Google Shape;24;p4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9" name="Google Shape;29;p5"/>
          <p:cNvCxnSpPr/>
          <p:nvPr/>
        </p:nvCxnSpPr>
        <p:spPr>
          <a:xfrm>
            <a:off x="2477724" y="415650"/>
            <a:ext cx="62442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0" name="Google Shape;30;p5"/>
          <p:cNvCxnSpPr/>
          <p:nvPr/>
        </p:nvCxnSpPr>
        <p:spPr>
          <a:xfrm>
            <a:off x="2477724" y="4740000"/>
            <a:ext cx="62442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1" name="Google Shape;31;p5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" name="Google Shape;32;p5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3300" y="4115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rgbClr val="353535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Google Shape;45;p8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6" name="Google Shape;46;p8"/>
          <p:cNvSpPr txBox="1">
            <a:spLocks noGrp="1"/>
          </p:cNvSpPr>
          <p:nvPr>
            <p:ph type="title"/>
          </p:nvPr>
        </p:nvSpPr>
        <p:spPr>
          <a:xfrm>
            <a:off x="283103" y="71214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1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" name="Google Shape;5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1" name="Google Shape;51;p9"/>
          <p:cNvSpPr txBox="1">
            <a:spLocks noGrp="1"/>
          </p:cNvSpPr>
          <p:nvPr>
            <p:ph type="title"/>
          </p:nvPr>
        </p:nvSpPr>
        <p:spPr>
          <a:xfrm>
            <a:off x="265500" y="1397350"/>
            <a:ext cx="4045200" cy="1318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ubTitle" idx="1"/>
          </p:nvPr>
        </p:nvSpPr>
        <p:spPr>
          <a:xfrm>
            <a:off x="265500" y="273537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6" name="Google Shape;56;p10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57" name="Google Shape;57;p10"/>
          <p:cNvCxnSpPr/>
          <p:nvPr/>
        </p:nvCxnSpPr>
        <p:spPr>
          <a:xfrm>
            <a:off x="425198" y="415650"/>
            <a:ext cx="1833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328017" y="42260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1" name="Google Shape;61;p11"/>
          <p:cNvCxnSpPr/>
          <p:nvPr/>
        </p:nvCxnSpPr>
        <p:spPr>
          <a:xfrm>
            <a:off x="425200" y="4740000"/>
            <a:ext cx="82968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62" name="Google Shape;62;p11"/>
          <p:cNvCxnSpPr/>
          <p:nvPr/>
        </p:nvCxnSpPr>
        <p:spPr>
          <a:xfrm>
            <a:off x="425200" y="415650"/>
            <a:ext cx="8296800" cy="0"/>
          </a:xfrm>
          <a:prstGeom prst="straightConnector1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3" name="Google Shape;63;p11"/>
          <p:cNvSpPr txBox="1">
            <a:spLocks noGrp="1"/>
          </p:cNvSpPr>
          <p:nvPr>
            <p:ph type="title" hasCustomPrompt="1"/>
          </p:nvPr>
        </p:nvSpPr>
        <p:spPr>
          <a:xfrm>
            <a:off x="853950" y="1304850"/>
            <a:ext cx="7436100" cy="153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Lato"/>
              <a:buNone/>
              <a:defRPr sz="96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r>
              <a:t>xx%</a:t>
            </a:r>
          </a:p>
        </p:txBody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53950" y="2919450"/>
            <a:ext cx="7436100" cy="107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5" name="Google Shape;65;p1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wiss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Raleway"/>
              <a:buNone/>
              <a:defRPr sz="30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410112" y="1595776"/>
            <a:ext cx="6321600" cy="30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Lato"/>
              <a:buChar char="●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●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Lato"/>
              <a:buChar char="○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Lato"/>
              <a:buChar char="■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97999" y="468875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e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6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5.jp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6" Type="http://schemas.openxmlformats.org/officeDocument/2006/relationships/hyperlink" Target="mailto:shawvenp@laccd.edu" TargetMode="External"/><Relationship Id="rId5" Type="http://schemas.openxmlformats.org/officeDocument/2006/relationships/hyperlink" Target="mailto:muron@laccd.edu" TargetMode="Externa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hyperlink" Target="https://effectiveness.lahc.edu/academic_affairs/lrc/SitePages/Home.aspx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effectiveness.lahc.edu/academic_affairs/lrc/SitePages/Home.aspx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3"/>
          <p:cNvSpPr txBox="1">
            <a:spLocks noGrp="1"/>
          </p:cNvSpPr>
          <p:nvPr>
            <p:ph type="ctrTitle"/>
          </p:nvPr>
        </p:nvSpPr>
        <p:spPr>
          <a:xfrm>
            <a:off x="3044075" y="657400"/>
            <a:ext cx="6331500" cy="252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dirty="0"/>
              <a:t>LRC Tutoring &amp; </a:t>
            </a:r>
            <a:br>
              <a:rPr lang="en-US" sz="3000" dirty="0"/>
            </a:br>
            <a:r>
              <a:rPr lang="en-US" sz="3000" dirty="0"/>
              <a:t>Net Tutor Overview</a:t>
            </a:r>
            <a:endParaRPr sz="3000" dirty="0"/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2390275" y="2529600"/>
            <a:ext cx="6331500" cy="195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Prepared for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SSCC </a:t>
            </a:r>
            <a:r>
              <a:rPr lang="en-US" sz="2400" dirty="0"/>
              <a:t>Meeting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/>
              <a:t>September 21, 2020</a:t>
            </a:r>
            <a:endParaRPr sz="2400" dirty="0"/>
          </a:p>
        </p:txBody>
      </p:sp>
      <p:pic>
        <p:nvPicPr>
          <p:cNvPr id="74" name="Google Shape;7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4750" y="2440300"/>
            <a:ext cx="3279250" cy="228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77524" y="1150352"/>
            <a:ext cx="1866474" cy="1289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>
            <a:spLocks noGrp="1"/>
          </p:cNvSpPr>
          <p:nvPr>
            <p:ph type="title"/>
          </p:nvPr>
        </p:nvSpPr>
        <p:spPr>
          <a:xfrm>
            <a:off x="2289625" y="473225"/>
            <a:ext cx="6321600" cy="18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Click “Request Tutoring”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32125" y="1622625"/>
            <a:ext cx="7190715" cy="25309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0" name="Google Shape;160;p23"/>
          <p:cNvCxnSpPr/>
          <p:nvPr/>
        </p:nvCxnSpPr>
        <p:spPr>
          <a:xfrm rot="10800000" flipH="1">
            <a:off x="1631975" y="3786550"/>
            <a:ext cx="2273700" cy="5868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2289625" y="473225"/>
            <a:ext cx="6321600" cy="18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3. Fill out Google Form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74050" y="1210100"/>
            <a:ext cx="2710951" cy="3449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5"/>
          <p:cNvSpPr txBox="1">
            <a:spLocks noGrp="1"/>
          </p:cNvSpPr>
          <p:nvPr>
            <p:ph type="title"/>
          </p:nvPr>
        </p:nvSpPr>
        <p:spPr>
          <a:xfrm>
            <a:off x="2289625" y="473225"/>
            <a:ext cx="6321600" cy="18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4. Wait for confirmation email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b="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72" name="Google Shape;172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33850" y="1634975"/>
            <a:ext cx="3703864" cy="2530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6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101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5. Enjoy Your Virtual Tutoring Session via Zoom</a:t>
            </a:r>
            <a:endParaRPr/>
          </a:p>
        </p:txBody>
      </p:sp>
      <p:pic>
        <p:nvPicPr>
          <p:cNvPr id="178" name="Google Shape;17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8073" y="2210426"/>
            <a:ext cx="2485375" cy="2272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0048" y="2298175"/>
            <a:ext cx="2552700" cy="1790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1A7A7CA-5ED5-4F09-BC5F-B17B311260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LRC Usage: Fall 2018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ACF4630-F554-4EEB-A4CE-45288606C8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Math Lab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F79B6C5-DAA7-44D1-8FA4-3FA7E9A4E3FC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Writing Lab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2A55984-5811-41E0-A5F9-909207B99E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116010"/>
              </p:ext>
            </p:extLst>
          </p:nvPr>
        </p:nvGraphicFramePr>
        <p:xfrm>
          <a:off x="2027946" y="2105733"/>
          <a:ext cx="3489474" cy="14783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Worksheet" r:id="rId3" imgW="7029720" imgH="2978022" progId="Excel.Sheet.8">
                  <p:embed/>
                </p:oleObj>
              </mc:Choice>
              <mc:Fallback>
                <p:oleObj name="Worksheet" r:id="rId3" imgW="7029720" imgH="297802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7946" y="2105733"/>
                        <a:ext cx="3489474" cy="14783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1E498E0-3EBC-4290-91DA-CBD8CD053A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2644225"/>
              </p:ext>
            </p:extLst>
          </p:nvPr>
        </p:nvGraphicFramePr>
        <p:xfrm>
          <a:off x="5889777" y="2072573"/>
          <a:ext cx="2896828" cy="1511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Worksheet" r:id="rId5" imgW="5391360" imgH="2812997" progId="Excel.Sheet.8">
                  <p:embed/>
                </p:oleObj>
              </mc:Choice>
              <mc:Fallback>
                <p:oleObj name="Worksheet" r:id="rId5" imgW="5391360" imgH="2812997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889777" y="2072573"/>
                        <a:ext cx="2896828" cy="1511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278473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25F84-5170-4FAD-898E-E7BBF9A0BF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LRC Usage: Spring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3D8231B-9BC5-446D-905A-250D820EC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Math Lab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056AF1-3DEB-46FD-B137-70F3635E53CD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r>
              <a:rPr lang="en-US" dirty="0"/>
              <a:t>Writing Lab 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C72C550C-7EEB-42FE-A7D7-F9FDBA2B44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3969487"/>
              </p:ext>
            </p:extLst>
          </p:nvPr>
        </p:nvGraphicFramePr>
        <p:xfrm>
          <a:off x="3959225" y="2384425"/>
          <a:ext cx="1225550" cy="37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Worksheet" r:id="rId3" imgW="1225800" imgH="374417" progId="Excel.Sheet.12">
                  <p:embed/>
                </p:oleObj>
              </mc:Choice>
              <mc:Fallback>
                <p:oleObj name="Worksheet" r:id="rId3" imgW="1225800" imgH="374417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959225" y="2384425"/>
                        <a:ext cx="1225550" cy="374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Picture 9" descr="A screenshot of a cell phone&#10;&#10;Description automatically generated">
            <a:extLst>
              <a:ext uri="{FF2B5EF4-FFF2-40B4-BE49-F238E27FC236}">
                <a16:creationId xmlns:a16="http://schemas.microsoft.com/office/drawing/2014/main" id="{CCC8E956-74A9-4CAF-9B15-BFACF96BF2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9292" y="1970407"/>
            <a:ext cx="4108171" cy="1939771"/>
          </a:xfrm>
          <a:prstGeom prst="rect">
            <a:avLst/>
          </a:prstGeom>
        </p:spPr>
      </p:pic>
      <p:pic>
        <p:nvPicPr>
          <p:cNvPr id="13" name="Picture 12" descr="A screenshot of a cell phone&#10;&#10;Description automatically generated">
            <a:extLst>
              <a:ext uri="{FF2B5EF4-FFF2-40B4-BE49-F238E27FC236}">
                <a16:creationId xmlns:a16="http://schemas.microsoft.com/office/drawing/2014/main" id="{E9993799-AA2A-404D-B754-6BC6AB73B53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8661" y="2005223"/>
            <a:ext cx="3956768" cy="1873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837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5996-9C76-4514-9DD1-7F25C210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LRC Usage: Fall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9E792-5936-4FB9-AFBB-E935DF338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Math Lab</a:t>
            </a:r>
          </a:p>
          <a:p>
            <a:pPr marL="139700" indent="0">
              <a:buNone/>
            </a:pPr>
            <a:r>
              <a:rPr lang="en-US" dirty="0"/>
              <a:t>*Data calculation in progress</a:t>
            </a:r>
          </a:p>
          <a:p>
            <a:pPr marL="139700" indent="0">
              <a:buNone/>
            </a:pPr>
            <a:r>
              <a:rPr lang="en-US" dirty="0"/>
              <a:t>	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3FAC6-C74D-42E2-90FE-09523415F43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Writing Lab</a:t>
            </a:r>
          </a:p>
          <a:p>
            <a:endParaRPr lang="en-US" dirty="0"/>
          </a:p>
          <a:p>
            <a:r>
              <a:rPr lang="en-US" dirty="0"/>
              <a:t>Total number of visits: 161</a:t>
            </a:r>
          </a:p>
        </p:txBody>
      </p:sp>
    </p:spTree>
    <p:extLst>
      <p:ext uri="{BB962C8B-B14F-4D97-AF65-F5344CB8AC3E}">
        <p14:creationId xmlns:p14="http://schemas.microsoft.com/office/powerpoint/2010/main" val="1895818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5996-9C76-4514-9DD1-7F25C210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LRC Usage: Spring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9E792-5936-4FB9-AFBB-E935DF338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Math Lab	</a:t>
            </a:r>
          </a:p>
          <a:p>
            <a:endParaRPr lang="en-US" dirty="0"/>
          </a:p>
          <a:p>
            <a:r>
              <a:rPr lang="en-US" dirty="0"/>
              <a:t>156 requests</a:t>
            </a:r>
          </a:p>
          <a:p>
            <a:r>
              <a:rPr lang="en-US" dirty="0"/>
              <a:t>134 appointments</a:t>
            </a:r>
          </a:p>
          <a:p>
            <a:endParaRPr lang="en-US" dirty="0"/>
          </a:p>
          <a:p>
            <a:endParaRPr lang="en-US" dirty="0"/>
          </a:p>
          <a:p>
            <a:pPr marL="13970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3FAC6-C74D-42E2-90FE-09523415F43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9700" indent="0">
              <a:buNone/>
            </a:pPr>
            <a:r>
              <a:rPr lang="en-US" dirty="0"/>
              <a:t>Writing Lab</a:t>
            </a:r>
          </a:p>
          <a:p>
            <a:pPr marL="139700" indent="0">
              <a:buNone/>
            </a:pPr>
            <a:endParaRPr lang="en-US" dirty="0"/>
          </a:p>
          <a:p>
            <a:r>
              <a:rPr lang="en-US" dirty="0"/>
              <a:t>38 requests</a:t>
            </a:r>
          </a:p>
          <a:p>
            <a:r>
              <a:rPr lang="en-US" dirty="0"/>
              <a:t>19 appointments completed</a:t>
            </a:r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endParaRPr lang="en-US" dirty="0"/>
          </a:p>
          <a:p>
            <a:pPr marL="139700" indent="0">
              <a:buNone/>
            </a:pPr>
            <a:r>
              <a:rPr lang="en-US" dirty="0"/>
              <a:t>*April 13-June 8 (remote learning)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3300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8"/>
          <p:cNvSpPr txBox="1">
            <a:spLocks noGrp="1"/>
          </p:cNvSpPr>
          <p:nvPr>
            <p:ph type="subTitle" idx="4294967295"/>
          </p:nvPr>
        </p:nvSpPr>
        <p:spPr>
          <a:xfrm>
            <a:off x="134900" y="396300"/>
            <a:ext cx="4175700" cy="409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</a:rPr>
              <a:t>-Extension of campus tutoring through third party site</a:t>
            </a:r>
            <a:endParaRPr sz="12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</a:rPr>
              <a:t>-Non Harbor tutors</a:t>
            </a:r>
            <a:endParaRPr sz="12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</a:rPr>
              <a:t>-24 hour tutoring for math and writing (other subjects have specific hours) </a:t>
            </a:r>
            <a:endParaRPr sz="12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</a:rPr>
              <a:t>-Can be accessed through Canvas shell as long as instructor enables it</a:t>
            </a:r>
            <a:endParaRPr sz="12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434343"/>
                </a:solidFill>
              </a:rPr>
              <a:t>-No need for appointments as students can drop in when they are ready</a:t>
            </a:r>
            <a:endParaRPr sz="12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endParaRPr sz="1200" b="1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sp>
        <p:nvSpPr>
          <p:cNvPr id="192" name="Google Shape;192;p28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i="1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3" name="Google Shape;193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24800" y="766750"/>
            <a:ext cx="3381375" cy="135255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8"/>
          <p:cNvSpPr txBox="1">
            <a:spLocks noGrp="1"/>
          </p:cNvSpPr>
          <p:nvPr>
            <p:ph type="title"/>
          </p:nvPr>
        </p:nvSpPr>
        <p:spPr>
          <a:xfrm>
            <a:off x="395000" y="356550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 Tutor</a:t>
            </a:r>
            <a:endParaRPr/>
          </a:p>
        </p:txBody>
      </p:sp>
      <p:pic>
        <p:nvPicPr>
          <p:cNvPr id="195" name="Google Shape;195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71525" y="2308375"/>
            <a:ext cx="3491965" cy="223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9"/>
          <p:cNvSpPr txBox="1">
            <a:spLocks noGrp="1"/>
          </p:cNvSpPr>
          <p:nvPr>
            <p:ph type="body" idx="4294967295"/>
          </p:nvPr>
        </p:nvSpPr>
        <p:spPr>
          <a:xfrm>
            <a:off x="199667" y="39326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sp>
        <p:nvSpPr>
          <p:cNvPr id="201" name="Google Shape;201;p29"/>
          <p:cNvSpPr txBox="1"/>
          <p:nvPr/>
        </p:nvSpPr>
        <p:spPr>
          <a:xfrm>
            <a:off x="2666875" y="4748100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Choose the subject needed for tutoring</a:t>
            </a: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02" name="Google Shape;202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2650" y="762575"/>
            <a:ext cx="3612374" cy="3618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Google Shape;203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2900" y="1256075"/>
            <a:ext cx="5001527" cy="2998524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133675" y="1229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Access Net Tutor through Canvas Shell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" name="Google Shape;10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17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17"/>
          <p:cNvSpPr txBox="1"/>
          <p:nvPr/>
        </p:nvSpPr>
        <p:spPr>
          <a:xfrm>
            <a:off x="3520481" y="686019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Overview</a:t>
            </a:r>
            <a:endParaRPr sz="3000" b="1" dirty="0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09" name="Google Shape;109;p17"/>
          <p:cNvSpPr txBox="1">
            <a:spLocks noGrp="1"/>
          </p:cNvSpPr>
          <p:nvPr>
            <p:ph type="body" idx="4294967295"/>
          </p:nvPr>
        </p:nvSpPr>
        <p:spPr>
          <a:xfrm>
            <a:off x="2855550" y="1128178"/>
            <a:ext cx="3432900" cy="377575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-Subjects available for tutoring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SzPts val="1100"/>
              <a:buNone/>
            </a:pPr>
            <a:r>
              <a:rPr lang="en-US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-Number of tutors available for drop-in tutoring + embedded tutors 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SzPts val="1100"/>
              <a:buNone/>
            </a:pPr>
            <a:r>
              <a:rPr lang="en-US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lang="en-US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How to access LRC Zoom tutoring and Net tutor </a:t>
            </a:r>
          </a:p>
          <a:p>
            <a:pPr marL="0" lvl="0" indent="0">
              <a:spcBef>
                <a:spcPts val="1600"/>
              </a:spcBef>
              <a:spcAft>
                <a:spcPts val="1600"/>
              </a:spcAft>
              <a:buSzPts val="1100"/>
              <a:buNone/>
            </a:pPr>
            <a:r>
              <a:rPr lang="en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</a:t>
            </a:r>
            <a:r>
              <a:rPr lang="en-US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LRC</a:t>
            </a:r>
            <a:r>
              <a:rPr lang="en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usage data for Fall 2018, </a:t>
            </a:r>
            <a:r>
              <a:rPr lang="en-US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Spring 2019, Fall 2019, Spring 2020</a:t>
            </a:r>
            <a:endParaRPr sz="105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-LRC data </a:t>
            </a:r>
            <a:r>
              <a:rPr lang="en-US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LRC</a:t>
            </a:r>
            <a:r>
              <a:rPr lang="en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for peak </a:t>
            </a:r>
            <a:r>
              <a:rPr lang="en-US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usage hours</a:t>
            </a:r>
            <a:endParaRPr sz="105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None/>
            </a:pPr>
            <a:r>
              <a:rPr lang="en-US" sz="105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- Net Tutor usage data</a:t>
            </a: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 dirty="0"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8675" y="210875"/>
            <a:ext cx="2396026" cy="13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30"/>
          <p:cNvSpPr txBox="1">
            <a:spLocks noGrp="1"/>
          </p:cNvSpPr>
          <p:nvPr>
            <p:ph type="body" idx="4294967295"/>
          </p:nvPr>
        </p:nvSpPr>
        <p:spPr>
          <a:xfrm>
            <a:off x="199667" y="39326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sp>
        <p:nvSpPr>
          <p:cNvPr id="210" name="Google Shape;210;p30"/>
          <p:cNvSpPr txBox="1"/>
          <p:nvPr/>
        </p:nvSpPr>
        <p:spPr>
          <a:xfrm>
            <a:off x="2666875" y="4748100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1" name="Google Shape;211;p30"/>
          <p:cNvSpPr txBox="1">
            <a:spLocks noGrp="1"/>
          </p:cNvSpPr>
          <p:nvPr>
            <p:ph type="title"/>
          </p:nvPr>
        </p:nvSpPr>
        <p:spPr>
          <a:xfrm>
            <a:off x="0" y="123000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Net Tutor: Drop in with a Live Tutor</a:t>
            </a:r>
            <a:endParaRPr/>
          </a:p>
        </p:txBody>
      </p:sp>
      <p:pic>
        <p:nvPicPr>
          <p:cNvPr id="212" name="Google Shape;21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01025" y="861363"/>
            <a:ext cx="5715401" cy="378795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3" name="Google Shape;213;p30"/>
          <p:cNvCxnSpPr/>
          <p:nvPr/>
        </p:nvCxnSpPr>
        <p:spPr>
          <a:xfrm>
            <a:off x="133675" y="1751175"/>
            <a:ext cx="1617600" cy="7152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214" name="Google Shape;214;p30"/>
          <p:cNvSpPr txBox="1"/>
          <p:nvPr/>
        </p:nvSpPr>
        <p:spPr>
          <a:xfrm>
            <a:off x="7777800" y="540475"/>
            <a:ext cx="1366200" cy="15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Check tutoring hours for each subject at top right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15" name="Google Shape;215;p30"/>
          <p:cNvCxnSpPr/>
          <p:nvPr/>
        </p:nvCxnSpPr>
        <p:spPr>
          <a:xfrm rot="10800000">
            <a:off x="7371425" y="1292475"/>
            <a:ext cx="916800" cy="678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body" idx="4294967295"/>
          </p:nvPr>
        </p:nvSpPr>
        <p:spPr>
          <a:xfrm>
            <a:off x="199667" y="39326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sp>
        <p:nvSpPr>
          <p:cNvPr id="221" name="Google Shape;221;p31"/>
          <p:cNvSpPr txBox="1"/>
          <p:nvPr/>
        </p:nvSpPr>
        <p:spPr>
          <a:xfrm>
            <a:off x="2666875" y="4748100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p31"/>
          <p:cNvSpPr txBox="1">
            <a:spLocks noGrp="1"/>
          </p:cNvSpPr>
          <p:nvPr>
            <p:ph type="title"/>
          </p:nvPr>
        </p:nvSpPr>
        <p:spPr>
          <a:xfrm>
            <a:off x="133675" y="1229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Net Tutor: Wait in virtual line for tutor</a:t>
            </a:r>
            <a:endParaRPr/>
          </a:p>
        </p:txBody>
      </p:sp>
      <p:pic>
        <p:nvPicPr>
          <p:cNvPr id="223" name="Google Shape;22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8500" y="684455"/>
            <a:ext cx="6244200" cy="413814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24" name="Google Shape;224;p31"/>
          <p:cNvCxnSpPr/>
          <p:nvPr/>
        </p:nvCxnSpPr>
        <p:spPr>
          <a:xfrm rot="10800000" flipH="1">
            <a:off x="623450" y="1292875"/>
            <a:ext cx="861900" cy="5133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2"/>
          <p:cNvSpPr txBox="1">
            <a:spLocks noGrp="1"/>
          </p:cNvSpPr>
          <p:nvPr>
            <p:ph type="body" idx="4294967295"/>
          </p:nvPr>
        </p:nvSpPr>
        <p:spPr>
          <a:xfrm>
            <a:off x="199667" y="3932625"/>
            <a:ext cx="83886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3000" b="1">
              <a:solidFill>
                <a:srgbClr val="000000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1200" b="1">
              <a:solidFill>
                <a:schemeClr val="dk1"/>
              </a:solidFill>
            </a:endParaRPr>
          </a:p>
        </p:txBody>
      </p:sp>
      <p:sp>
        <p:nvSpPr>
          <p:cNvPr id="230" name="Google Shape;230;p32"/>
          <p:cNvSpPr txBox="1"/>
          <p:nvPr/>
        </p:nvSpPr>
        <p:spPr>
          <a:xfrm>
            <a:off x="2666875" y="4748100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200">
              <a:solidFill>
                <a:schemeClr val="lt2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31" name="Google Shape;231;p32"/>
          <p:cNvSpPr txBox="1">
            <a:spLocks noGrp="1"/>
          </p:cNvSpPr>
          <p:nvPr>
            <p:ph type="title"/>
          </p:nvPr>
        </p:nvSpPr>
        <p:spPr>
          <a:xfrm>
            <a:off x="133675" y="122975"/>
            <a:ext cx="8520600" cy="6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chemeClr val="lt2"/>
                </a:solidFill>
                <a:latin typeface="Lato"/>
                <a:ea typeface="Lato"/>
                <a:cs typeface="Lato"/>
                <a:sym typeface="Lato"/>
              </a:rPr>
              <a:t>Net Tutor: Meet with Virtual Tutor</a:t>
            </a:r>
            <a:endParaRPr/>
          </a:p>
        </p:txBody>
      </p:sp>
      <p:pic>
        <p:nvPicPr>
          <p:cNvPr id="232" name="Google Shape;232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1225" y="927625"/>
            <a:ext cx="6953352" cy="412420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 txBox="1"/>
          <p:nvPr/>
        </p:nvSpPr>
        <p:spPr>
          <a:xfrm>
            <a:off x="133675" y="389175"/>
            <a:ext cx="1415700" cy="6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Chat with tutor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in chat box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34" name="Google Shape;234;p32"/>
          <p:cNvCxnSpPr/>
          <p:nvPr/>
        </p:nvCxnSpPr>
        <p:spPr>
          <a:xfrm>
            <a:off x="385075" y="1063550"/>
            <a:ext cx="1861200" cy="22464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5996-9C76-4514-9DD1-7F25C210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Tutor Usage: Fall 2018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9E792-5936-4FB9-AFBB-E935DF338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3FAC6-C74D-42E2-90FE-09523415F43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6102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5996-9C76-4514-9DD1-7F25C210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Tutor Usage: Spring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9E792-5936-4FB9-AFBB-E935DF338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3FAC6-C74D-42E2-90FE-09523415F43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5980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5996-9C76-4514-9DD1-7F25C210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Tutor Usage: Fall 2019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9E792-5936-4FB9-AFBB-E935DF338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3FAC6-C74D-42E2-90FE-09523415F43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4151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E85996-9C76-4514-9DD1-7F25C21017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Net Tutor Usage: Spring 2020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09E792-5936-4FB9-AFBB-E935DF3386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B3FAC6-C74D-42E2-90FE-09523415F432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311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/>
          <p:nvPr/>
        </p:nvSpPr>
        <p:spPr>
          <a:xfrm>
            <a:off x="283000" y="297900"/>
            <a:ext cx="4547700" cy="4547700"/>
          </a:xfrm>
          <a:prstGeom prst="rect">
            <a:avLst/>
          </a:prstGeom>
          <a:solidFill>
            <a:srgbClr val="000000">
              <a:alpha val="76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33"/>
          <p:cNvSpPr txBox="1">
            <a:spLocks noGrp="1"/>
          </p:cNvSpPr>
          <p:nvPr>
            <p:ph type="body" idx="4294967295"/>
          </p:nvPr>
        </p:nvSpPr>
        <p:spPr>
          <a:xfrm>
            <a:off x="701400" y="517650"/>
            <a:ext cx="7333200" cy="410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800" b="1">
                <a:solidFill>
                  <a:schemeClr val="accent5"/>
                </a:solidFill>
              </a:rPr>
              <a:t>LRC Tutoring  vs. Net Tutor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241" name="Google Shape;241;p33"/>
          <p:cNvSpPr txBox="1"/>
          <p:nvPr/>
        </p:nvSpPr>
        <p:spPr>
          <a:xfrm>
            <a:off x="5666100" y="1201075"/>
            <a:ext cx="5280900" cy="61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8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2" name="Google Shape;242;p33"/>
          <p:cNvSpPr txBox="1"/>
          <p:nvPr/>
        </p:nvSpPr>
        <p:spPr>
          <a:xfrm>
            <a:off x="1974275" y="2857500"/>
            <a:ext cx="2457300" cy="157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-Through Harbor College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-Harbor Tutors who have taken classes 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-Request an appointment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rPr>
              <a:t>-Intimate knowledge of Harbor curriculum and teaching styles</a:t>
            </a:r>
            <a:endParaRPr>
              <a:solidFill>
                <a:srgbClr val="FFFFFF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3" name="Google Shape;243;p33"/>
          <p:cNvSpPr txBox="1"/>
          <p:nvPr/>
        </p:nvSpPr>
        <p:spPr>
          <a:xfrm>
            <a:off x="4963175" y="3007250"/>
            <a:ext cx="5280900" cy="120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-Extension of college tutoring through third party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-Non Harbor tutors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-No appointments needed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4" name="Google Shape;244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74350" y="362125"/>
            <a:ext cx="2533450" cy="17191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4875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" name="Google Shape;286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9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9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Thank You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9" name="Google Shape;289;p39"/>
          <p:cNvSpPr txBox="1">
            <a:spLocks noGrp="1"/>
          </p:cNvSpPr>
          <p:nvPr>
            <p:ph type="body" idx="4294967295"/>
          </p:nvPr>
        </p:nvSpPr>
        <p:spPr>
          <a:xfrm>
            <a:off x="2855550" y="1377478"/>
            <a:ext cx="3432900" cy="16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200"/>
              </a:spcAft>
              <a:buClr>
                <a:schemeClr val="dk2"/>
              </a:buClr>
              <a:buSzPts val="1100"/>
              <a:buFont typeface="Arial"/>
              <a:buNone/>
            </a:pPr>
            <a:endParaRPr sz="1200" u="sng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90" name="Google Shape;290;p39"/>
          <p:cNvSpPr txBox="1"/>
          <p:nvPr/>
        </p:nvSpPr>
        <p:spPr>
          <a:xfrm>
            <a:off x="2855550" y="2874124"/>
            <a:ext cx="2103000" cy="16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Contact for </a:t>
            </a:r>
            <a:r>
              <a:rPr lang="en" sz="1200" b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more information: </a:t>
            </a:r>
            <a:endParaRPr sz="1200" b="1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Nadine Muro, </a:t>
            </a:r>
            <a:r>
              <a:rPr lang="en" sz="12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5"/>
              </a:rPr>
              <a:t>muron@laccd.edu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rPr>
              <a:t>Nicole Shawver, 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latin typeface="Raleway"/>
                <a:ea typeface="Raleway"/>
                <a:cs typeface="Raleway"/>
                <a:sym typeface="Raleway"/>
                <a:hlinkClick r:id="rId6"/>
              </a:rPr>
              <a:t>shawvenp@laccd.edu</a:t>
            </a: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291" name="Google Shape;291;p3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84000" y="193275"/>
            <a:ext cx="2139899" cy="17508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4700" y="162737"/>
            <a:ext cx="4254600" cy="481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 descr="Piece of duct tape sticking a note to the slide"/>
          <p:cNvPicPr preferRelativeResize="0"/>
          <p:nvPr/>
        </p:nvPicPr>
        <p:blipFill rotWithShape="1">
          <a:blip r:embed="rId4">
            <a:alphaModFix/>
          </a:blip>
          <a:srcRect l="9244" t="5926" r="2118" b="10011"/>
          <a:stretch/>
        </p:blipFill>
        <p:spPr>
          <a:xfrm rot="154828">
            <a:off x="3536000" y="147301"/>
            <a:ext cx="2072000" cy="73605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5"/>
          <p:cNvSpPr txBox="1"/>
          <p:nvPr/>
        </p:nvSpPr>
        <p:spPr>
          <a:xfrm>
            <a:off x="2855550" y="687397"/>
            <a:ext cx="3432900" cy="7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lt2"/>
                </a:solidFill>
                <a:latin typeface="Raleway"/>
                <a:ea typeface="Raleway"/>
                <a:cs typeface="Raleway"/>
                <a:sym typeface="Raleway"/>
              </a:rPr>
              <a:t>LRC Staff</a:t>
            </a:r>
            <a:endParaRPr sz="3000" b="1">
              <a:solidFill>
                <a:schemeClr val="lt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91" name="Google Shape;91;p15"/>
          <p:cNvSpPr txBox="1">
            <a:spLocks noGrp="1"/>
          </p:cNvSpPr>
          <p:nvPr>
            <p:ph type="body" idx="4294967295"/>
          </p:nvPr>
        </p:nvSpPr>
        <p:spPr>
          <a:xfrm>
            <a:off x="2855550" y="1377480"/>
            <a:ext cx="3432900" cy="332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   Shazia Khan, Instructor</a:t>
            </a: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(</a:t>
            </a:r>
            <a:r>
              <a:rPr lang="en-US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currently on sabbatical)</a:t>
            </a: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 </a:t>
            </a:r>
            <a:endParaRPr sz="14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45720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endParaRPr sz="14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Nadine Muro, Instructional Assistant (Mathematics) </a:t>
            </a:r>
            <a:endParaRPr sz="14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lvl="0" indent="0" algn="ctr" rtl="0">
              <a:spcBef>
                <a:spcPts val="1000"/>
              </a:spcBef>
              <a:spcAft>
                <a:spcPts val="1000"/>
              </a:spcAft>
              <a:buNone/>
            </a:pPr>
            <a:br>
              <a:rPr lang="en" sz="1400" dirty="0">
                <a:latin typeface="Raleway"/>
                <a:ea typeface="Raleway"/>
                <a:cs typeface="Raleway"/>
                <a:sym typeface="Raleway"/>
              </a:rPr>
            </a:br>
            <a:r>
              <a:rPr lang="en" sz="14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Nicole Shawver, Instructional Assistant (Language Arts) </a:t>
            </a:r>
            <a:br>
              <a:rPr lang="en" sz="1400" dirty="0">
                <a:latin typeface="Raleway"/>
                <a:ea typeface="Raleway"/>
                <a:cs typeface="Raleway"/>
                <a:sym typeface="Raleway"/>
              </a:rPr>
            </a:br>
            <a:endParaRPr sz="1200" dirty="0">
              <a:solidFill>
                <a:schemeClr val="dk2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pic>
        <p:nvPicPr>
          <p:cNvPr id="92" name="Google Shape;92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2400" y="152400"/>
            <a:ext cx="2139900" cy="211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52400" y="2516501"/>
            <a:ext cx="2139900" cy="2130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51700" y="981650"/>
            <a:ext cx="2139900" cy="23838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8"/>
          <p:cNvSpPr txBox="1">
            <a:spLocks noGrp="1"/>
          </p:cNvSpPr>
          <p:nvPr>
            <p:ph type="title"/>
          </p:nvPr>
        </p:nvSpPr>
        <p:spPr>
          <a:xfrm>
            <a:off x="1865028" y="653991"/>
            <a:ext cx="6244200" cy="383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LRC=Learning Resource Center</a:t>
            </a:r>
            <a:endParaRPr/>
          </a:p>
        </p:txBody>
      </p:sp>
      <p:sp>
        <p:nvSpPr>
          <p:cNvPr id="116" name="Google Shape;116;p18"/>
          <p:cNvSpPr txBox="1"/>
          <p:nvPr/>
        </p:nvSpPr>
        <p:spPr>
          <a:xfrm>
            <a:off x="283100" y="4654975"/>
            <a:ext cx="6244200" cy="2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accent5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17" name="Google Shape;11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34975" y="2725400"/>
            <a:ext cx="1704300" cy="2274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8"/>
          <p:cNvSpPr txBox="1"/>
          <p:nvPr/>
        </p:nvSpPr>
        <p:spPr>
          <a:xfrm>
            <a:off x="6960800" y="395600"/>
            <a:ext cx="4551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260849" y="514625"/>
            <a:ext cx="8622300" cy="4769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</a:rPr>
              <a:t>LRC Tutoring Subjects</a:t>
            </a:r>
            <a:endParaRPr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 dirty="0"/>
          </a:p>
        </p:txBody>
      </p:sp>
      <p:grpSp>
        <p:nvGrpSpPr>
          <p:cNvPr id="124" name="Google Shape;124;p19"/>
          <p:cNvGrpSpPr/>
          <p:nvPr/>
        </p:nvGrpSpPr>
        <p:grpSpPr>
          <a:xfrm>
            <a:off x="1770035" y="1248919"/>
            <a:ext cx="6525769" cy="4305164"/>
            <a:chOff x="6803275" y="395363"/>
            <a:chExt cx="2212050" cy="2537076"/>
          </a:xfrm>
        </p:grpSpPr>
        <p:pic>
          <p:nvPicPr>
            <p:cNvPr id="125" name="Google Shape;125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9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19"/>
            <p:cNvSpPr txBox="1"/>
            <p:nvPr/>
          </p:nvSpPr>
          <p:spPr>
            <a:xfrm>
              <a:off x="6944798" y="684236"/>
              <a:ext cx="1929000" cy="22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r>
                <a:rPr lang="en" b="1" dirty="0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*Free tutoring for:</a:t>
              </a:r>
              <a:endParaRPr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-Math				</a:t>
              </a: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-English/ESL</a:t>
              </a: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-Literacy</a:t>
              </a: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b="1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Subject Specific</a:t>
              </a:r>
              <a:r>
                <a:rPr lang="en" b="1" dirty="0"/>
                <a:t>:</a:t>
              </a:r>
              <a:r>
                <a:rPr lang="en" dirty="0"/>
                <a:t> </a:t>
              </a: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	              -Microbiology</a:t>
              </a: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(vary each semester)	              -Economics</a:t>
              </a: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-Anatomy	                                     -Physics</a:t>
              </a: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-Biology		              -Physiology </a:t>
              </a: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-Calculus		              -Spanish</a:t>
              </a: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-Chemistry                         </a:t>
              </a:r>
              <a:r>
                <a:rPr lang="en" sz="1200" i="1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  *Available to all currently enrolled </a:t>
              </a:r>
              <a:endParaRPr sz="1200" i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0"/>
                </a:spcAft>
                <a:buNone/>
              </a:pPr>
              <a:r>
                <a:rPr lang="en" sz="1200" i="1" dirty="0">
                  <a:solidFill>
                    <a:schemeClr val="dk2"/>
                  </a:solidFill>
                  <a:latin typeface="Raleway"/>
                  <a:ea typeface="Raleway"/>
                  <a:cs typeface="Raleway"/>
                  <a:sym typeface="Raleway"/>
                </a:rPr>
                <a:t>		students</a:t>
              </a:r>
              <a:endParaRPr sz="1200" i="1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725" y="2223450"/>
            <a:ext cx="1833100" cy="123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9"/>
          <p:cNvSpPr txBox="1">
            <a:spLocks noGrp="1"/>
          </p:cNvSpPr>
          <p:nvPr>
            <p:ph type="title"/>
          </p:nvPr>
        </p:nvSpPr>
        <p:spPr>
          <a:xfrm>
            <a:off x="260849" y="514625"/>
            <a:ext cx="8622300" cy="47692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5"/>
                </a:solidFill>
              </a:rPr>
              <a:t>LRC Tutor Availability</a:t>
            </a:r>
            <a:endParaRPr dirty="0">
              <a:solidFill>
                <a:schemeClr val="accent5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 sz="2400" b="0" dirty="0"/>
          </a:p>
        </p:txBody>
      </p:sp>
      <p:grpSp>
        <p:nvGrpSpPr>
          <p:cNvPr id="124" name="Google Shape;124;p19"/>
          <p:cNvGrpSpPr/>
          <p:nvPr/>
        </p:nvGrpSpPr>
        <p:grpSpPr>
          <a:xfrm>
            <a:off x="1770035" y="1248919"/>
            <a:ext cx="6525769" cy="3624095"/>
            <a:chOff x="6803275" y="395363"/>
            <a:chExt cx="2212050" cy="2537076"/>
          </a:xfrm>
        </p:grpSpPr>
        <p:pic>
          <p:nvPicPr>
            <p:cNvPr id="125" name="Google Shape;125;p1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6" name="Google Shape;126;p19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27" name="Google Shape;127;p19"/>
            <p:cNvSpPr txBox="1"/>
            <p:nvPr/>
          </p:nvSpPr>
          <p:spPr>
            <a:xfrm>
              <a:off x="6944798" y="684236"/>
              <a:ext cx="1929000" cy="2248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sz="1200" dirty="0">
                <a:solidFill>
                  <a:schemeClr val="dk2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C5EB28C1-A8A2-47C1-9426-659B7249E5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4194" y="2045001"/>
            <a:ext cx="4558284" cy="2583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3884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0"/>
          <p:cNvSpPr txBox="1">
            <a:spLocks noGrp="1"/>
          </p:cNvSpPr>
          <p:nvPr>
            <p:ph type="title"/>
          </p:nvPr>
        </p:nvSpPr>
        <p:spPr>
          <a:xfrm>
            <a:off x="2400250" y="575950"/>
            <a:ext cx="6321600" cy="63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LRC Functions</a:t>
            </a:r>
            <a:endParaRPr/>
          </a:p>
        </p:txBody>
      </p:sp>
      <p:sp>
        <p:nvSpPr>
          <p:cNvPr id="134" name="Google Shape;134;p20"/>
          <p:cNvSpPr txBox="1">
            <a:spLocks noGrp="1"/>
          </p:cNvSpPr>
          <p:nvPr>
            <p:ph type="body" idx="1"/>
          </p:nvPr>
        </p:nvSpPr>
        <p:spPr>
          <a:xfrm>
            <a:off x="2400303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-Provide </a:t>
            </a:r>
            <a:r>
              <a:rPr lang="en-US" dirty="0"/>
              <a:t>personalized</a:t>
            </a:r>
            <a:r>
              <a:rPr lang="en" dirty="0"/>
              <a:t> academic support (tutoring) to students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-Provide resources for student success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en" dirty="0"/>
              <a:t>-Work with student NOT </a:t>
            </a:r>
            <a:r>
              <a:rPr lang="en" u="sng" dirty="0"/>
              <a:t>for </a:t>
            </a:r>
            <a:r>
              <a:rPr lang="en" dirty="0"/>
              <a:t>student</a:t>
            </a:r>
            <a:endParaRPr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dirty="0"/>
              <a:t>-Suggest relevant DLAs (Directed Learning Activities) when appropriate</a:t>
            </a:r>
            <a:endParaRPr dirty="0"/>
          </a:p>
        </p:txBody>
      </p:sp>
      <p:sp>
        <p:nvSpPr>
          <p:cNvPr id="135" name="Google Shape;135;p20"/>
          <p:cNvSpPr txBox="1">
            <a:spLocks noGrp="1"/>
          </p:cNvSpPr>
          <p:nvPr>
            <p:ph type="body" idx="2"/>
          </p:nvPr>
        </p:nvSpPr>
        <p:spPr>
          <a:xfrm>
            <a:off x="5650572" y="1602675"/>
            <a:ext cx="3071400" cy="300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91950" y="1637800"/>
            <a:ext cx="2988650" cy="1867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1"/>
          <p:cNvSpPr txBox="1">
            <a:spLocks noGrp="1"/>
          </p:cNvSpPr>
          <p:nvPr>
            <p:ph type="title"/>
          </p:nvPr>
        </p:nvSpPr>
        <p:spPr>
          <a:xfrm>
            <a:off x="75875" y="340250"/>
            <a:ext cx="4045200" cy="185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How to request an appointment with an LRC tutor </a:t>
            </a:r>
            <a:endParaRPr sz="2000"/>
          </a:p>
        </p:txBody>
      </p:sp>
      <p:grpSp>
        <p:nvGrpSpPr>
          <p:cNvPr id="142" name="Google Shape;142;p21"/>
          <p:cNvGrpSpPr/>
          <p:nvPr/>
        </p:nvGrpSpPr>
        <p:grpSpPr>
          <a:xfrm>
            <a:off x="5222842" y="932862"/>
            <a:ext cx="3526008" cy="3934138"/>
            <a:chOff x="6803275" y="395363"/>
            <a:chExt cx="2212050" cy="2679565"/>
          </a:xfrm>
        </p:grpSpPr>
        <p:pic>
          <p:nvPicPr>
            <p:cNvPr id="143" name="Google Shape;143;p21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803275" y="427445"/>
              <a:ext cx="2212050" cy="250499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4" name="Google Shape;144;p21" descr="Piece of duct tape sticking a note to the slide"/>
            <p:cNvPicPr preferRelativeResize="0"/>
            <p:nvPr/>
          </p:nvPicPr>
          <p:blipFill rotWithShape="1">
            <a:blip r:embed="rId4">
              <a:alphaModFix/>
            </a:blip>
            <a:srcRect l="9244" t="5926" r="2118" b="10011"/>
            <a:stretch/>
          </p:blipFill>
          <p:spPr>
            <a:xfrm rot="154826">
              <a:off x="7370663" y="419419"/>
              <a:ext cx="1077273" cy="38268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5" name="Google Shape;145;p21"/>
            <p:cNvSpPr txBox="1"/>
            <p:nvPr/>
          </p:nvSpPr>
          <p:spPr>
            <a:xfrm>
              <a:off x="6925737" y="684228"/>
              <a:ext cx="1971300" cy="239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2"/>
                </a:buClr>
                <a:buSzPts val="1100"/>
                <a:buFont typeface="Arial"/>
                <a:buNone/>
              </a:pPr>
              <a:endParaRPr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42900" algn="l" rtl="0">
                <a:spcBef>
                  <a:spcPts val="80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aleway"/>
                <a:buAutoNum type="arabicPeriod"/>
              </a:pPr>
              <a:r>
                <a:rPr lang="en" sz="18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Go to LRC website</a:t>
              </a:r>
              <a:endPara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aleway"/>
                <a:buAutoNum type="arabicPeriod"/>
              </a:pPr>
              <a:r>
                <a:rPr lang="en" sz="18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Click “request tutoring from Harbor tutors”</a:t>
              </a:r>
              <a:endPara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aleway"/>
                <a:buAutoNum type="arabicPeriod"/>
              </a:pPr>
              <a:r>
                <a:rPr lang="en" sz="18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Fill out google form</a:t>
              </a:r>
              <a:endPara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aleway"/>
                <a:buAutoNum type="arabicPeriod"/>
              </a:pPr>
              <a:r>
                <a:rPr lang="en" sz="18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Wait for an email from the LRC</a:t>
              </a:r>
              <a:endPara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457200" lvl="0" indent="-34290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Raleway"/>
                <a:buAutoNum type="arabicPeriod"/>
              </a:pPr>
              <a:r>
                <a:rPr lang="en" sz="1800" b="1">
                  <a:solidFill>
                    <a:schemeClr val="dk1"/>
                  </a:solidFill>
                  <a:latin typeface="Raleway"/>
                  <a:ea typeface="Raleway"/>
                  <a:cs typeface="Raleway"/>
                  <a:sym typeface="Raleway"/>
                </a:rPr>
                <a:t>Enjoy your virtual tutoring session</a:t>
              </a:r>
              <a:endPara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  <a:p>
              <a:pPr marL="0" lvl="0" indent="0" algn="l" rtl="0">
                <a:spcBef>
                  <a:spcPts val="800"/>
                </a:spcBef>
                <a:spcAft>
                  <a:spcPts val="800"/>
                </a:spcAft>
                <a:buNone/>
              </a:pPr>
              <a:endParaRPr sz="1800" b="1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endParaRPr>
            </a:p>
          </p:txBody>
        </p:sp>
      </p:grpSp>
      <p:sp>
        <p:nvSpPr>
          <p:cNvPr id="146" name="Google Shape;146;p21"/>
          <p:cNvSpPr txBox="1"/>
          <p:nvPr/>
        </p:nvSpPr>
        <p:spPr>
          <a:xfrm>
            <a:off x="229175" y="2053525"/>
            <a:ext cx="38919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Lato"/>
                <a:ea typeface="Lato"/>
                <a:cs typeface="Lato"/>
                <a:sym typeface="Lato"/>
              </a:rPr>
              <a:t>LRC Website: </a:t>
            </a:r>
            <a:endParaRPr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5"/>
              </a:rPr>
              <a:t>https://effectiveness.lahc.edu/academic_affairs/lrc/SitePages/Home.aspx</a:t>
            </a:r>
            <a:endParaRPr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9738" y="3055350"/>
            <a:ext cx="2717475" cy="181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2"/>
          <p:cNvSpPr txBox="1">
            <a:spLocks noGrp="1"/>
          </p:cNvSpPr>
          <p:nvPr>
            <p:ph type="title"/>
          </p:nvPr>
        </p:nvSpPr>
        <p:spPr>
          <a:xfrm>
            <a:off x="2289625" y="473225"/>
            <a:ext cx="6321600" cy="18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19100" algn="l" rtl="0">
              <a:spcBef>
                <a:spcPts val="0"/>
              </a:spcBef>
              <a:spcAft>
                <a:spcPts val="0"/>
              </a:spcAft>
              <a:buSzPts val="3000"/>
              <a:buAutoNum type="arabicPeriod"/>
            </a:pPr>
            <a:r>
              <a:rPr lang="en"/>
              <a:t>Go to LRC website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0" u="sng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3"/>
              </a:rPr>
              <a:t>https://effectiveness.lahc.edu/academic_affairs/lrc/SitePages/Home.aspx</a:t>
            </a:r>
            <a:endParaRPr sz="1400" b="0">
              <a:latin typeface="Lato"/>
              <a:ea typeface="Lato"/>
              <a:cs typeface="Lato"/>
              <a:sym typeface="Lato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</p:txBody>
      </p:sp>
      <p:pic>
        <p:nvPicPr>
          <p:cNvPr id="153" name="Google Shape;15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01675" y="1725375"/>
            <a:ext cx="4316890" cy="242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wiss">
  <a:themeElements>
    <a:clrScheme name="Swiss">
      <a:dk1>
        <a:srgbClr val="F46524"/>
      </a:dk1>
      <a:lt1>
        <a:srgbClr val="FFFFFF"/>
      </a:lt1>
      <a:dk2>
        <a:srgbClr val="000000"/>
      </a:dk2>
      <a:lt2>
        <a:srgbClr val="757575"/>
      </a:lt2>
      <a:accent1>
        <a:srgbClr val="01579B"/>
      </a:accent1>
      <a:accent2>
        <a:srgbClr val="27C7BD"/>
      </a:accent2>
      <a:accent3>
        <a:srgbClr val="0099E8"/>
      </a:accent3>
      <a:accent4>
        <a:srgbClr val="51B9A3"/>
      </a:accent4>
      <a:accent5>
        <a:srgbClr val="FB8C00"/>
      </a:accent5>
      <a:accent6>
        <a:srgbClr val="FFAE88"/>
      </a:accent6>
      <a:hlink>
        <a:srgbClr val="0277BD"/>
      </a:hlink>
      <a:folHlink>
        <a:srgbClr val="0277B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10A5D098EAB149A457233BDF710CD8" ma:contentTypeVersion="" ma:contentTypeDescription="Create a new document." ma:contentTypeScope="" ma:versionID="8fbf86223ec1c6cedebe5a3f94bb05f0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2384c6cc0088fcedbaf6edaf557defa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D32DA5B-EB0D-496B-AFB8-292819DBB01B}"/>
</file>

<file path=customXml/itemProps2.xml><?xml version="1.0" encoding="utf-8"?>
<ds:datastoreItem xmlns:ds="http://schemas.openxmlformats.org/officeDocument/2006/customXml" ds:itemID="{6E836492-A6C8-45BA-9BDF-1A8CFC02FA53}"/>
</file>

<file path=customXml/itemProps3.xml><?xml version="1.0" encoding="utf-8"?>
<ds:datastoreItem xmlns:ds="http://schemas.openxmlformats.org/officeDocument/2006/customXml" ds:itemID="{91622F3F-96B1-4F50-9729-0E5F2457B188}"/>
</file>

<file path=docProps/app.xml><?xml version="1.0" encoding="utf-8"?>
<Properties xmlns="http://schemas.openxmlformats.org/officeDocument/2006/extended-properties" xmlns:vt="http://schemas.openxmlformats.org/officeDocument/2006/docPropsVTypes">
  <TotalTime>1424</TotalTime>
  <Words>593</Words>
  <Application>Microsoft Office PowerPoint</Application>
  <PresentationFormat>On-screen Show (16:9)</PresentationFormat>
  <Paragraphs>116</Paragraphs>
  <Slides>28</Slides>
  <Notes>20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Raleway</vt:lpstr>
      <vt:lpstr>Lato</vt:lpstr>
      <vt:lpstr>Arial</vt:lpstr>
      <vt:lpstr>Swiss</vt:lpstr>
      <vt:lpstr>Worksheet</vt:lpstr>
      <vt:lpstr>Microsoft Excel Worksheet</vt:lpstr>
      <vt:lpstr>LRC Tutoring &amp;  Net Tutor Overview</vt:lpstr>
      <vt:lpstr>PowerPoint Presentation</vt:lpstr>
      <vt:lpstr>PowerPoint Presentation</vt:lpstr>
      <vt:lpstr>LRC=Learning Resource Center</vt:lpstr>
      <vt:lpstr>LRC Tutoring Subjects   </vt:lpstr>
      <vt:lpstr>LRC Tutor Availability   </vt:lpstr>
      <vt:lpstr>LRC Functions</vt:lpstr>
      <vt:lpstr>How to request an appointment with an LRC tutor </vt:lpstr>
      <vt:lpstr>Go to LRC website https://effectiveness.lahc.edu/academic_affairs/lrc/SitePages/Home.aspx </vt:lpstr>
      <vt:lpstr>2. Click “Request Tutoring”  </vt:lpstr>
      <vt:lpstr>3. Fill out Google Form  </vt:lpstr>
      <vt:lpstr>4. Wait for confirmation email  </vt:lpstr>
      <vt:lpstr>5. Enjoy Your Virtual Tutoring Session via Zoom</vt:lpstr>
      <vt:lpstr>LRC Usage: Fall 2018</vt:lpstr>
      <vt:lpstr>LRC Usage: Spring 2019</vt:lpstr>
      <vt:lpstr>LRC Usage: Fall 2019</vt:lpstr>
      <vt:lpstr>LRC Usage: Spring 2020</vt:lpstr>
      <vt:lpstr>Net Tutor</vt:lpstr>
      <vt:lpstr>Access Net Tutor through Canvas Shell </vt:lpstr>
      <vt:lpstr>Net Tutor: Drop in with a Live Tutor</vt:lpstr>
      <vt:lpstr>Net Tutor: Wait in virtual line for tutor</vt:lpstr>
      <vt:lpstr>Net Tutor: Meet with Virtual Tutor</vt:lpstr>
      <vt:lpstr>Net Tutor Usage: Fall 2018</vt:lpstr>
      <vt:lpstr>Net Tutor Usage: Spring 2019</vt:lpstr>
      <vt:lpstr>Net Tutor Usage: Fall 2019</vt:lpstr>
      <vt:lpstr>Net Tutor Usage: Spring 2020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Your Virtual Learning  Resource Center</dc:title>
  <dc:creator>Presentation</dc:creator>
  <cp:lastModifiedBy>Shawver, Nicole J</cp:lastModifiedBy>
  <cp:revision>28</cp:revision>
  <dcterms:modified xsi:type="dcterms:W3CDTF">2020-09-19T02:01:31Z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0x0101001010A5D098EAB149A457233BDF710CD8</vt:lpwstr>
  </property>
</Properties>
</file>